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452" r:id="rId2"/>
    <p:sldId id="453" r:id="rId3"/>
    <p:sldId id="454" r:id="rId4"/>
    <p:sldId id="457" r:id="rId5"/>
    <p:sldId id="462" r:id="rId6"/>
    <p:sldId id="458" r:id="rId7"/>
    <p:sldId id="464" r:id="rId8"/>
    <p:sldId id="463" r:id="rId9"/>
    <p:sldId id="465" r:id="rId10"/>
    <p:sldId id="459" r:id="rId11"/>
    <p:sldId id="468" r:id="rId12"/>
    <p:sldId id="466" r:id="rId13"/>
    <p:sldId id="467" r:id="rId14"/>
    <p:sldId id="461" r:id="rId15"/>
    <p:sldId id="455" r:id="rId16"/>
    <p:sldId id="456" r:id="rId17"/>
    <p:sldId id="444" r:id="rId18"/>
  </p:sldIdLst>
  <p:sldSz cx="24384000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686"/>
    <a:srgbClr val="81C5CF"/>
    <a:srgbClr val="64BFEC"/>
    <a:srgbClr val="8AC7C0"/>
    <a:srgbClr val="DA3248"/>
    <a:srgbClr val="E46C57"/>
    <a:srgbClr val="FF814E"/>
    <a:srgbClr val="83C2DE"/>
    <a:srgbClr val="7BC9D3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823D4-9A07-E68B-3F20-92AEB745EAF7}" v="656" dt="2023-09-23T14:51:23.646"/>
    <p1510:client id="{A08A2CF8-2AD4-46B6-1676-4E59D940F971}" v="1290" dt="2023-09-20T03:02:03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5897" autoAdjust="0"/>
  </p:normalViewPr>
  <p:slideViewPr>
    <p:cSldViewPr snapToGrid="0">
      <p:cViewPr varScale="1">
        <p:scale>
          <a:sx n="45" d="100"/>
          <a:sy n="45" d="100"/>
        </p:scale>
        <p:origin x="564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hyperlink" Target="https://twitter.com/txst_thr" TargetMode="External"/><Relationship Id="rId7" Type="http://schemas.openxmlformats.org/officeDocument/2006/relationships/hyperlink" Target="https://www.youtube.com/@txst_THR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texas-state-university-translational-health-research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public.tableau.com/app/profile/translational.health.research.center" TargetMode="External"/><Relationship Id="rId10" Type="http://schemas.openxmlformats.org/officeDocument/2006/relationships/image" Target="../media/image19.svg"/><Relationship Id="rId4" Type="http://schemas.openxmlformats.org/officeDocument/2006/relationships/hyperlink" Target="https://healthresearch.txst.edu/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311" y="3291840"/>
            <a:ext cx="10359889" cy="2499557"/>
          </a:xfrm>
        </p:spPr>
        <p:txBody>
          <a:bodyPr>
            <a:noAutofit/>
          </a:bodyPr>
          <a:lstStyle/>
          <a:p>
            <a:r>
              <a:rPr lang="es-GT" b="1" dirty="0">
                <a:latin typeface="Nunito Sans"/>
              </a:rPr>
              <a:t>Módulo 1 Lección 3 – R y </a:t>
            </a:r>
            <a:r>
              <a:rPr lang="es-GT" b="1" dirty="0" err="1">
                <a:latin typeface="Nunito Sans"/>
              </a:rPr>
              <a:t>RStudio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7311" y="6124672"/>
            <a:ext cx="9747504" cy="3110767"/>
          </a:xfrm>
        </p:spPr>
        <p:txBody>
          <a:bodyPr lIns="91440" tIns="45720" rIns="91440" bIns="45720" anchor="t"/>
          <a:lstStyle/>
          <a:p>
            <a:r>
              <a:rPr lang="es-US" sz="3600">
                <a:latin typeface="Nunito Sans"/>
              </a:rPr>
              <a:t>Creación del cuadro de mando en salud mental</a:t>
            </a:r>
          </a:p>
          <a:p>
            <a:r>
              <a:rPr lang="es-US" sz="3600" dirty="0">
                <a:latin typeface="Nunito Sans"/>
              </a:rPr>
              <a:t>Módulo 1 – Adquisición y limpieza de datos</a:t>
            </a:r>
          </a:p>
          <a:p>
            <a:r>
              <a:rPr lang="es-US" sz="3600" dirty="0">
                <a:latin typeface="Nunito Sans"/>
              </a:rPr>
              <a:t>María Tomasso, M.S.</a:t>
            </a:r>
          </a:p>
          <a:p>
            <a:r>
              <a:rPr lang="es-US" sz="3600" dirty="0">
                <a:latin typeface="Nunito Sans"/>
              </a:rPr>
              <a:t>met48@txstate.edu</a:t>
            </a:r>
          </a:p>
          <a:p>
            <a:r>
              <a:rPr lang="es-US" sz="3600" dirty="0">
                <a:latin typeface="Nunito Sans"/>
              </a:rPr>
              <a:t>julio2023</a:t>
            </a:r>
            <a:endParaRPr lang="es-US" sz="3600" dirty="0"/>
          </a:p>
          <a:p>
            <a:endParaRPr lang="es-US" dirty="0"/>
          </a:p>
        </p:txBody>
      </p:sp>
      <p:pic>
        <p:nvPicPr>
          <p:cNvPr id="10" name="Picture Placeholder 9" descr="A building on a hill with trees">
            <a:extLst>
              <a:ext uri="{FF2B5EF4-FFF2-40B4-BE49-F238E27FC236}">
                <a16:creationId xmlns:a16="http://schemas.microsoft.com/office/drawing/2014/main" id="{0D86889D-66A7-145E-D4FE-226B52FD8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19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6967-4193-2A19-D362-A724AC71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– R (Windows)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E4E3C-405F-8E62-64A2-BB1DBF47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01" y="3406461"/>
            <a:ext cx="17988397" cy="69030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75BCA70-6B54-F177-C9B2-1BFC87195567}"/>
              </a:ext>
            </a:extLst>
          </p:cNvPr>
          <p:cNvSpPr/>
          <p:nvPr/>
        </p:nvSpPr>
        <p:spPr>
          <a:xfrm flipH="1">
            <a:off x="12191998" y="3986648"/>
            <a:ext cx="8994199" cy="723014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5694F-04A3-D777-9490-B96AD72CB053}"/>
              </a:ext>
            </a:extLst>
          </p:cNvPr>
          <p:cNvSpPr txBox="1"/>
          <p:nvPr/>
        </p:nvSpPr>
        <p:spPr>
          <a:xfrm>
            <a:off x="21336000" y="3878665"/>
            <a:ext cx="23604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Haga clic aquí para descargar.</a:t>
            </a:r>
            <a:endParaRPr lang="es-MX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4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B2EE-FF74-802E-F1B1-78F21505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- R (Windows)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7BC0-7944-D807-9272-12A7E8D65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8202577" cy="6629400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600" dirty="0">
                <a:latin typeface="Nunito Sans"/>
                <a:cs typeface="Arial"/>
              </a:rPr>
              <a:t>Haga doble clic en el archivo que aparece en descargas (</a:t>
            </a:r>
            <a:r>
              <a:rPr lang="es-MX" sz="3600" err="1">
                <a:latin typeface="Nunito Sans"/>
                <a:cs typeface="Arial"/>
              </a:rPr>
              <a:t>Downloads</a:t>
            </a:r>
            <a:r>
              <a:rPr lang="es-MX" sz="3600" dirty="0">
                <a:latin typeface="Nunito Sans"/>
                <a:cs typeface="Arial"/>
              </a:rPr>
              <a:t>) y siga las instrucciones que aparecen en pantalla.</a:t>
            </a:r>
            <a:endParaRPr lang="es-MX" sz="3600" dirty="0">
              <a:latin typeface="Nunito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600" dirty="0">
                <a:latin typeface="Nunito Sans"/>
                <a:cs typeface="Arial"/>
              </a:rPr>
              <a:t>¡Hemos terminado!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600" dirty="0">
              <a:latin typeface="Nunito Sans"/>
            </a:endParaRPr>
          </a:p>
          <a:p>
            <a:pPr marL="457200" indent="-457200">
              <a:buChar char="•"/>
            </a:pPr>
            <a:endParaRPr lang="es-MX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3D014-2059-7AB7-0471-3C8154D1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425" y="2617244"/>
            <a:ext cx="6451748" cy="4240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BF7F5-6821-9436-672E-93916EBE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47" y="6858000"/>
            <a:ext cx="7630302" cy="46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103-0F20-649E-2CCF-72C6336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–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7F747-AFF7-F84C-F684-02FAF300B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28260"/>
            <a:ext cx="18288000" cy="7331740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000">
                <a:latin typeface="Nunito Sans"/>
              </a:rPr>
              <a:t>Descargue RStudio desde </a:t>
            </a:r>
            <a:r>
              <a:rPr lang="es-MX" sz="4000">
                <a:latin typeface="Nunito Sans"/>
                <a:hlinkClick r:id="rId2"/>
              </a:rPr>
              <a:t>https://posit.co/download/rstudio-desktop/</a:t>
            </a:r>
            <a:r>
              <a:rPr lang="es-MX" sz="4000">
                <a:latin typeface="Nunito Sans"/>
              </a:rPr>
              <a:t> . </a:t>
            </a:r>
            <a:r>
              <a:rPr lang="es-MX" sz="4000">
                <a:latin typeface="Nunito Sans"/>
                <a:cs typeface="Arial"/>
              </a:rPr>
              <a:t>Este sitio web es seguro; no descargue R de ninguna otra fuente.</a:t>
            </a:r>
            <a:r>
              <a:rPr lang="es-MX" sz="4000">
                <a:latin typeface="Nunito Sans"/>
              </a:rPr>
              <a:t> </a:t>
            </a:r>
            <a:endParaRPr lang="es-MX" sz="4000">
              <a:latin typeface="Nunito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000" dirty="0">
                <a:latin typeface="Nunito Sans"/>
              </a:rPr>
              <a:t>Haga doble clic en el </a:t>
            </a:r>
            <a:r>
              <a:rPr lang="es-MX" sz="4000">
                <a:latin typeface="Nunito Sans"/>
              </a:rPr>
              <a:t>archivo</a:t>
            </a:r>
            <a:r>
              <a:rPr lang="es-MX" sz="4000" dirty="0">
                <a:latin typeface="Nunito Sans"/>
              </a:rPr>
              <a:t> que aparece en descargas (</a:t>
            </a:r>
            <a:r>
              <a:rPr lang="es-MX" sz="4000" dirty="0" err="1">
                <a:latin typeface="Nunito Sans"/>
              </a:rPr>
              <a:t>Downloads</a:t>
            </a:r>
            <a:r>
              <a:rPr lang="es-MX" sz="4000" dirty="0">
                <a:latin typeface="Nunito Sans"/>
              </a:rPr>
              <a:t>) y siga las instrucciones que aparecen en pantalla.</a:t>
            </a:r>
            <a:endParaRPr lang="es-MX" sz="4000" dirty="0">
              <a:latin typeface="Nunito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4000" dirty="0">
              <a:latin typeface="Nunito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A77F4-2380-A053-F3F3-79E16FF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714" y="6858000"/>
            <a:ext cx="19203286" cy="4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C8D-D3D2-C28D-A198-E1E8133A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ORIENTACIÓN DE RSTUDIO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55E2-AA57-A85C-B01D-632B7D94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49" y="2912056"/>
            <a:ext cx="12256502" cy="78918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98655ED-D1BA-52D0-6508-6B8B83B78C99}"/>
              </a:ext>
            </a:extLst>
          </p:cNvPr>
          <p:cNvSpPr/>
          <p:nvPr/>
        </p:nvSpPr>
        <p:spPr>
          <a:xfrm>
            <a:off x="4788568" y="4499811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684EFE-138B-7833-7952-CC946226DCB4}"/>
              </a:ext>
            </a:extLst>
          </p:cNvPr>
          <p:cNvSpPr/>
          <p:nvPr/>
        </p:nvSpPr>
        <p:spPr>
          <a:xfrm>
            <a:off x="4788567" y="7948864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84F8782-5582-BA06-03FF-53C82674F2AF}"/>
              </a:ext>
            </a:extLst>
          </p:cNvPr>
          <p:cNvSpPr/>
          <p:nvPr/>
        </p:nvSpPr>
        <p:spPr>
          <a:xfrm flipH="1">
            <a:off x="18608843" y="4499811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5D6CA0-0BAC-B79D-12A4-8BDA27583307}"/>
              </a:ext>
            </a:extLst>
          </p:cNvPr>
          <p:cNvSpPr/>
          <p:nvPr/>
        </p:nvSpPr>
        <p:spPr>
          <a:xfrm flipH="1">
            <a:off x="18608843" y="7948864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48297-D083-9E59-454B-C1302D410C1F}"/>
              </a:ext>
            </a:extLst>
          </p:cNvPr>
          <p:cNvSpPr txBox="1"/>
          <p:nvPr/>
        </p:nvSpPr>
        <p:spPr>
          <a:xfrm>
            <a:off x="1616242" y="4104182"/>
            <a:ext cx="286351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En este panel se pueden escribir y guardar programas.</a:t>
            </a:r>
            <a:endParaRPr lang="es-MX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3D1ED-E89F-D786-5EF9-7ADB45CB6CC0}"/>
              </a:ext>
            </a:extLst>
          </p:cNvPr>
          <p:cNvSpPr txBox="1"/>
          <p:nvPr/>
        </p:nvSpPr>
        <p:spPr>
          <a:xfrm>
            <a:off x="1568032" y="7737901"/>
            <a:ext cx="295993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US" sz="2400" dirty="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La producción del programa va aquí.</a:t>
            </a:r>
            <a:endParaRPr lang="es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AB55B-3DA7-92A7-27CF-D2A34201C582}"/>
              </a:ext>
            </a:extLst>
          </p:cNvPr>
          <p:cNvSpPr txBox="1"/>
          <p:nvPr/>
        </p:nvSpPr>
        <p:spPr>
          <a:xfrm>
            <a:off x="19783926" y="3530315"/>
            <a:ext cx="310414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US" sz="2400" dirty="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El panel de entorno muestra variables y su valor, entre otras cosas. </a:t>
            </a:r>
            <a:endParaRPr lang="es-US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300B0-AA25-3435-8F8E-BCFA9C97358C}"/>
              </a:ext>
            </a:extLst>
          </p:cNvPr>
          <p:cNvSpPr txBox="1"/>
          <p:nvPr/>
        </p:nvSpPr>
        <p:spPr>
          <a:xfrm>
            <a:off x="19856034" y="6676072"/>
            <a:ext cx="293570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Este panel puede mostrar los archivos del directorio de trabajo actual, los paquetes instalados y en uso, y los gráficos o visualizaciones generados. </a:t>
            </a:r>
            <a:endParaRPr lang="es-MX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58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F2E6-3CA2-3590-732F-7784F440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Nunito Sans"/>
              </a:rPr>
              <a:t>“Hello 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0A2B-19DF-5743-6475-329345E0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5" y="2514601"/>
            <a:ext cx="12152809" cy="78629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057F2B4-CFFB-955B-3644-F8FBCDC33620}"/>
              </a:ext>
            </a:extLst>
          </p:cNvPr>
          <p:cNvSpPr/>
          <p:nvPr/>
        </p:nvSpPr>
        <p:spPr>
          <a:xfrm>
            <a:off x="4644189" y="3922295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A0F08-F44C-66DA-D13C-DA2B1299D5C7}"/>
              </a:ext>
            </a:extLst>
          </p:cNvPr>
          <p:cNvSpPr txBox="1"/>
          <p:nvPr/>
        </p:nvSpPr>
        <p:spPr>
          <a:xfrm>
            <a:off x="1682644" y="3735396"/>
            <a:ext cx="27432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El código se escribe aquí.</a:t>
            </a:r>
            <a:endParaRPr lang="es-MX">
              <a:cs typeface="Calibri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77278B5-A3A8-9CEF-5CFA-66C2DB86DB74}"/>
              </a:ext>
            </a:extLst>
          </p:cNvPr>
          <p:cNvSpPr/>
          <p:nvPr/>
        </p:nvSpPr>
        <p:spPr>
          <a:xfrm>
            <a:off x="10684042" y="1906518"/>
            <a:ext cx="529390" cy="1431910"/>
          </a:xfrm>
          <a:prstGeom prst="down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B2D98-7567-9938-84BE-50813EFD3387}"/>
              </a:ext>
            </a:extLst>
          </p:cNvPr>
          <p:cNvSpPr txBox="1"/>
          <p:nvPr/>
        </p:nvSpPr>
        <p:spPr>
          <a:xfrm>
            <a:off x="10684042" y="919239"/>
            <a:ext cx="281538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El botón de iniciar (Run) ejecuta el código</a:t>
            </a:r>
            <a:endParaRPr lang="es-MX" dirty="0">
              <a:cs typeface="Calibri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E8CBCA-E6F0-883D-A868-D14ED69E1DEE}"/>
              </a:ext>
            </a:extLst>
          </p:cNvPr>
          <p:cNvSpPr/>
          <p:nvPr/>
        </p:nvSpPr>
        <p:spPr>
          <a:xfrm>
            <a:off x="4644188" y="9705474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42769-7C5F-AB48-3812-779D995514F2}"/>
              </a:ext>
            </a:extLst>
          </p:cNvPr>
          <p:cNvSpPr txBox="1"/>
          <p:nvPr/>
        </p:nvSpPr>
        <p:spPr>
          <a:xfrm>
            <a:off x="2020416" y="9333909"/>
            <a:ext cx="205516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US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La producción del código es visible aquí.</a:t>
            </a:r>
            <a:endParaRPr lang="es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81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740B-AB88-9163-655E-CD5E7721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RESUMEN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115F-2738-8A0F-1E19-47B2FA654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En este vídeo, instalamos R y </a:t>
            </a:r>
            <a:r>
              <a:rPr lang="es-MX" sz="4800" dirty="0" err="1">
                <a:latin typeface="Nunito Sans"/>
              </a:rPr>
              <a:t>RStudio</a:t>
            </a:r>
            <a:r>
              <a:rPr lang="es-MX" sz="4800" dirty="0">
                <a:latin typeface="Nunito Sans"/>
              </a:rPr>
              <a:t> y escribimos nuestro primer programa en R. 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291391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AFA6-FA44-C283-D304-889E70B7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¿QUÉ SIGUE?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3EE1A-D35F-9D8E-27D3-73275A4AE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4400" dirty="0">
                <a:latin typeface="Nunito Sans"/>
              </a:rPr>
              <a:t>Comenzaremos aprendiendo a realizar algunos procedimientos básicos de limpieza de datos en R/</a:t>
            </a:r>
            <a:r>
              <a:rPr lang="es-US" sz="4400" dirty="0" err="1">
                <a:latin typeface="Nunito Sans"/>
              </a:rPr>
              <a:t>RStudio</a:t>
            </a:r>
            <a:r>
              <a:rPr lang="es-US" sz="4400" dirty="0">
                <a:latin typeface="Nunito Sans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>
                <a:latin typeface="Nunito Sans"/>
              </a:rPr>
              <a:t>PRÁCTICA</a:t>
            </a:r>
            <a:r>
              <a:rPr lang="en-US" sz="4400" dirty="0">
                <a:latin typeface="Nunito Sans"/>
              </a:rPr>
              <a:t>:  </a:t>
            </a:r>
            <a:r>
              <a:rPr lang="es-MX" sz="4400" dirty="0">
                <a:latin typeface="Nunito Sans"/>
              </a:rPr>
              <a:t>Instale R y </a:t>
            </a:r>
            <a:r>
              <a:rPr lang="es-MX" sz="4400" dirty="0" err="1">
                <a:latin typeface="Nunito Sans"/>
              </a:rPr>
              <a:t>RStudio</a:t>
            </a:r>
            <a:r>
              <a:rPr lang="es-MX" sz="4400" dirty="0">
                <a:latin typeface="Nunito Sans"/>
              </a:rPr>
              <a:t> en su propio dispositivo. A partir del código "</a:t>
            </a:r>
            <a:r>
              <a:rPr lang="en-AU" sz="4400" dirty="0">
                <a:latin typeface="Nunito Sans"/>
              </a:rPr>
              <a:t>Hello World"</a:t>
            </a:r>
            <a:r>
              <a:rPr lang="es-MX" sz="4400" dirty="0">
                <a:latin typeface="Nunito Sans"/>
              </a:rPr>
              <a:t> que creamos en este vídeo, modifíquelo para que muestre una frase diferente de su elección. </a:t>
            </a: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5661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AB96198-63BA-B44D-A753-910F5F58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SIGANOS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ACFE6-65B1-6042-AA07-B1444C2E76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325485" y="3315590"/>
            <a:ext cx="2103119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50A713-0FB0-F444-906A-35898174E2F3}"/>
              </a:ext>
            </a:extLst>
          </p:cNvPr>
          <p:cNvSpPr txBox="1"/>
          <p:nvPr/>
        </p:nvSpPr>
        <p:spPr>
          <a:xfrm>
            <a:off x="4162477" y="5960804"/>
            <a:ext cx="463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https://twitter.com/txst_thr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9F3ED0-D89F-8D42-B683-9AF20F48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140437" y="3315590"/>
            <a:ext cx="2103120" cy="2103120"/>
          </a:xfrm>
          <a:prstGeom prst="ellipse">
            <a:avLst/>
          </a:prstGeom>
          <a:noFill/>
          <a:ln w="38100">
            <a:solidFill>
              <a:srgbClr val="3B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F71257-8C07-E244-946D-FFBB011991DF}"/>
              </a:ext>
            </a:extLst>
          </p:cNvPr>
          <p:cNvSpPr txBox="1"/>
          <p:nvPr/>
        </p:nvSpPr>
        <p:spPr>
          <a:xfrm>
            <a:off x="9891745" y="5929882"/>
            <a:ext cx="460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https://healthresearch.txst.edu/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61D83F-F181-B947-B59F-18A0DB81AC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6955393" y="3371966"/>
            <a:ext cx="2103120" cy="2103120"/>
          </a:xfrm>
          <a:prstGeom prst="ellipse">
            <a:avLst/>
          </a:prstGeom>
          <a:noFill/>
          <a:ln w="38100">
            <a:solidFill>
              <a:srgbClr val="0B4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D99F1-15F0-2840-8E7C-2494738026C3}"/>
              </a:ext>
            </a:extLst>
          </p:cNvPr>
          <p:cNvSpPr txBox="1"/>
          <p:nvPr/>
        </p:nvSpPr>
        <p:spPr>
          <a:xfrm>
            <a:off x="16067870" y="5591473"/>
            <a:ext cx="3764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https://public.tableau.com/app/profile/translational.health.research.center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B2E006-4FEE-F64F-B068-94E244020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320511" y="6964565"/>
            <a:ext cx="2103120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551EFB-64D7-CC42-90A1-19E9BC6B7CC9}"/>
              </a:ext>
            </a:extLst>
          </p:cNvPr>
          <p:cNvSpPr txBox="1"/>
          <p:nvPr/>
        </p:nvSpPr>
        <p:spPr>
          <a:xfrm>
            <a:off x="7466545" y="9327104"/>
            <a:ext cx="381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https://www.linkedin.com/company/texas-state-university-translational-health-research/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70CCEB-3194-324D-A7E1-5935D922DD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14221372" y="6964565"/>
            <a:ext cx="2103120" cy="2103120"/>
          </a:xfrm>
          <a:prstGeom prst="ellipse">
            <a:avLst/>
          </a:prstGeom>
          <a:noFill/>
          <a:ln w="38100">
            <a:solidFill>
              <a:srgbClr val="DA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A21D58-FCF3-BE4B-A946-6524F99C0C77}"/>
              </a:ext>
            </a:extLst>
          </p:cNvPr>
          <p:cNvSpPr txBox="1"/>
          <p:nvPr/>
        </p:nvSpPr>
        <p:spPr>
          <a:xfrm>
            <a:off x="13277058" y="9696435"/>
            <a:ext cx="399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https://www.youtube.com/@txst_THR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5B934-A207-C08F-7708-52CE585A6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6341" y="3702914"/>
            <a:ext cx="1441224" cy="1441224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86A7CD78-C350-2561-A58C-DC8751140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3869" y="3730285"/>
            <a:ext cx="1356260" cy="1356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1169A-20CD-83D9-F342-FD2236BA8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7152" y="3823361"/>
            <a:ext cx="1459783" cy="12003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974B4-2A4D-ED87-50EC-085891D40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384" y="7348438"/>
            <a:ext cx="1335373" cy="1335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38523-F5FE-4ECE-46D7-8D2DEF2F62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22126" y="7265318"/>
            <a:ext cx="1501611" cy="15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ANTERIORMENTE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descargamos los datos que se utilizarán en la prueba de nuestro cuadro de mando de recursos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debatimos la fusión de datos y estrategias de concatenación y decidimos que la concatenación es adecuada para nuestros datos de recursos</a:t>
            </a:r>
            <a:endParaRPr lang="es-MX" dirty="0"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66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786D-7DEC-59A0-372F-F01EDC7B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EN ESTE VÍDEO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505-C370-FE06-AD03-96E52A1AE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444949"/>
            <a:ext cx="18288000" cy="6715051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hablaremos del lenguaje de programación R y del entorno de desarrollo integrado </a:t>
            </a:r>
            <a:r>
              <a:rPr lang="es-MX" sz="4800" dirty="0" err="1">
                <a:latin typeface="Nunito Sans"/>
              </a:rPr>
              <a:t>RStudio</a:t>
            </a:r>
            <a:r>
              <a:rPr lang="es-MX" sz="4800" dirty="0">
                <a:latin typeface="Nunito Sans"/>
              </a:rPr>
              <a:t> (IDE)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instalaremos R y </a:t>
            </a:r>
            <a:r>
              <a:rPr lang="es-MX" sz="4800" dirty="0" err="1">
                <a:latin typeface="Nunito Sans"/>
              </a:rPr>
              <a:t>RStudio</a:t>
            </a:r>
            <a:endParaRPr lang="es-MX" dirty="0" err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exploraremos la interfaz de </a:t>
            </a:r>
            <a:r>
              <a:rPr lang="es-MX" sz="4800" dirty="0" err="1">
                <a:latin typeface="Nunito Sans"/>
              </a:rPr>
              <a:t>RStudio</a:t>
            </a:r>
            <a:r>
              <a:rPr lang="es-MX" sz="4800" dirty="0">
                <a:latin typeface="Nunito Sans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Nunito Sans"/>
              </a:rPr>
              <a:t>escribiremos y produciremos nuestro primer código en R</a:t>
            </a: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702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79A3-C429-7DCB-1AEC-D677B3FC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¿QUÉ ES R?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0773-5D9D-DDD0-E462-187F24EF7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062177"/>
            <a:ext cx="18288000" cy="7527851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Calibri"/>
                <a:cs typeface="Arial"/>
              </a:rPr>
              <a:t>R es un </a:t>
            </a:r>
            <a:r>
              <a:rPr lang="es-MX" sz="4800" b="1" dirty="0">
                <a:latin typeface="Calibri"/>
                <a:cs typeface="Arial"/>
              </a:rPr>
              <a:t>lenguaje de programación </a:t>
            </a:r>
            <a:r>
              <a:rPr lang="es-MX" sz="4800" dirty="0">
                <a:latin typeface="Calibri"/>
                <a:cs typeface="Arial"/>
              </a:rPr>
              <a:t>desarrollado por estadísticos para el análisis y la visualización de datos.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Calibri"/>
                <a:cs typeface="Arial"/>
              </a:rPr>
              <a:t>Los lenguajes de programación actúan como intermediarios entre el programador y el ordenador.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Calibri"/>
                <a:cs typeface="Arial"/>
              </a:rPr>
              <a:t>R es de </a:t>
            </a:r>
            <a:r>
              <a:rPr lang="es-MX" sz="4800" b="1" dirty="0">
                <a:latin typeface="Calibri"/>
                <a:cs typeface="Arial"/>
              </a:rPr>
              <a:t>código-abierto </a:t>
            </a:r>
            <a:r>
              <a:rPr lang="es-MX" sz="4800" dirty="0">
                <a:latin typeface="Calibri"/>
                <a:cs typeface="Arial"/>
              </a:rPr>
              <a:t>(gratuito) y popular en la industria, el mundo académico y la sanidad.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800" dirty="0">
                <a:latin typeface="Calibri"/>
                <a:cs typeface="Arial"/>
              </a:rPr>
              <a:t>Los principales competidores de R son Python, Scala, and</a:t>
            </a:r>
            <a:r>
              <a:rPr lang="es-MX" sz="4800" b="1" dirty="0">
                <a:latin typeface="Calibri"/>
                <a:cs typeface="Arial"/>
              </a:rPr>
              <a:t> </a:t>
            </a:r>
            <a:r>
              <a:rPr lang="es-MX" sz="4800" dirty="0">
                <a:latin typeface="Calibri"/>
                <a:cs typeface="Arial"/>
              </a:rPr>
              <a:t>SAS.</a:t>
            </a:r>
          </a:p>
        </p:txBody>
      </p:sp>
    </p:spTree>
    <p:extLst>
      <p:ext uri="{BB962C8B-B14F-4D97-AF65-F5344CB8AC3E}">
        <p14:creationId xmlns:p14="http://schemas.microsoft.com/office/powerpoint/2010/main" val="8257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8DF-2E53-3ECD-E05B-1F4BA7EE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¿QUÉ ES RSTUDIO?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D88F-BCEE-169E-1D94-ACAD2AE10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400" err="1">
                <a:latin typeface="Nunito Sans"/>
              </a:rPr>
              <a:t>RStudio</a:t>
            </a:r>
            <a:r>
              <a:rPr lang="es-MX" sz="4400" dirty="0">
                <a:latin typeface="Nunito Sans"/>
              </a:rPr>
              <a:t> es un entorno de desarrollo integrado (IDE) para R y Python.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s-MX" sz="4400" dirty="0">
                <a:latin typeface="Nunito Sans"/>
              </a:rPr>
              <a:t>Los IDE proporcionan herramientas que facilitan la programación. Estas herramientas incluyen editores de código, depuradores, gestores de paquetes y vistas de entorno.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s-MX" sz="4400" dirty="0">
                <a:latin typeface="Nunito Sans"/>
              </a:rPr>
              <a:t>Más adelante veremos las herramientas de </a:t>
            </a:r>
            <a:r>
              <a:rPr lang="es-MX" sz="4400" err="1">
                <a:latin typeface="Nunito Sans"/>
              </a:rPr>
              <a:t>RStudio</a:t>
            </a:r>
            <a:r>
              <a:rPr lang="es-MX" sz="4400" dirty="0">
                <a:latin typeface="Nunito Sans"/>
              </a:rPr>
              <a:t> con más detalle.</a:t>
            </a:r>
            <a:endParaRPr lang="es-MX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400" dirty="0">
                <a:latin typeface="Nunito Sans"/>
              </a:rPr>
              <a:t>Es posible utilizar R sin </a:t>
            </a:r>
            <a:r>
              <a:rPr lang="es-MX" sz="4400" err="1">
                <a:latin typeface="Nunito Sans"/>
              </a:rPr>
              <a:t>RStudio</a:t>
            </a:r>
            <a:r>
              <a:rPr lang="es-MX" sz="4400" dirty="0">
                <a:latin typeface="Nunito Sans"/>
              </a:rPr>
              <a:t>, pero </a:t>
            </a:r>
            <a:r>
              <a:rPr lang="es-MX" sz="4400" err="1">
                <a:latin typeface="Nunito Sans"/>
              </a:rPr>
              <a:t>RStudio</a:t>
            </a:r>
            <a:r>
              <a:rPr lang="es-MX" sz="4400" dirty="0">
                <a:latin typeface="Nunito Sans"/>
              </a:rPr>
              <a:t> ayuda a escribir códigos más rápidamente y con menos errores.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4400" dirty="0"/>
          </a:p>
        </p:txBody>
      </p:sp>
    </p:spTree>
    <p:extLst>
      <p:ext uri="{BB962C8B-B14F-4D97-AF65-F5344CB8AC3E}">
        <p14:creationId xmlns:p14="http://schemas.microsoft.com/office/powerpoint/2010/main" val="367054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371-44E4-CF0D-79A1-F3F7F05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-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DD1A-584B-4C1D-12DA-72EC3D65F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00351"/>
            <a:ext cx="18288000" cy="7359650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4000" dirty="0">
                <a:latin typeface="Calibri"/>
                <a:cs typeface="Arial"/>
              </a:rPr>
              <a:t>Descargue R desde </a:t>
            </a:r>
            <a:r>
              <a:rPr lang="es-MX" sz="4000" dirty="0">
                <a:latin typeface="Calibri"/>
                <a:cs typeface="Arial"/>
                <a:hlinkClick r:id="rId2"/>
              </a:rPr>
              <a:t>https://cran.r-project.org</a:t>
            </a:r>
            <a:r>
              <a:rPr lang="es-MX" sz="4000" dirty="0">
                <a:latin typeface="Calibri"/>
                <a:cs typeface="Arial"/>
              </a:rPr>
              <a:t>.  Este sitio web es seguro; no descargue R de ninguna otra fuente.</a:t>
            </a:r>
            <a:endParaRPr lang="es-MX" sz="4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AFBEC-AE4F-042C-753F-4EFF0059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89" y="4740844"/>
            <a:ext cx="12168763" cy="6629399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0726C595-C02C-245F-EDB4-7CBB4DC5B88E}"/>
              </a:ext>
            </a:extLst>
          </p:cNvPr>
          <p:cNvSpPr/>
          <p:nvPr/>
        </p:nvSpPr>
        <p:spPr>
          <a:xfrm>
            <a:off x="15021072" y="6011582"/>
            <a:ext cx="3579749" cy="833718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7583-6128-34B7-551A-C784ECEE8B4F}"/>
              </a:ext>
            </a:extLst>
          </p:cNvPr>
          <p:cNvSpPr txBox="1"/>
          <p:nvPr/>
        </p:nvSpPr>
        <p:spPr>
          <a:xfrm>
            <a:off x="19539284" y="5654842"/>
            <a:ext cx="401854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Utilice estos enlaces para descargar la versión de R adecuada para su sistema. Mostraremos la instalación para macOS y Windows. </a:t>
            </a:r>
            <a:endParaRPr lang="es-MX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85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DCB-FF2A-3DBA-37BE-0F11B93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4007-8670-E8AC-516B-DEEC66B0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05" y="3092450"/>
            <a:ext cx="12461873" cy="6629400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En primer lugar, verifique los</a:t>
            </a:r>
            <a:r>
              <a:rPr lang="es-US" sz="3600" b="1" dirty="0">
                <a:latin typeface="Nunito Sans"/>
              </a:rPr>
              <a:t> procesadores </a:t>
            </a:r>
            <a:r>
              <a:rPr lang="es-US" sz="3600" dirty="0">
                <a:latin typeface="Nunito Sans"/>
              </a:rPr>
              <a:t>y </a:t>
            </a:r>
            <a:r>
              <a:rPr lang="es-US" sz="3600" b="1" dirty="0">
                <a:latin typeface="Nunito Sans"/>
              </a:rPr>
              <a:t>la versión del sistema operativo </a:t>
            </a:r>
            <a:r>
              <a:rPr lang="es-US" sz="3600" dirty="0">
                <a:latin typeface="Nunito Sans"/>
              </a:rPr>
              <a:t>haciendo clic en el símbolo de Apple situado en la esquina superior izquierda de la pantalla.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haga clic en ‘</a:t>
            </a:r>
            <a:r>
              <a:rPr lang="es-US" sz="3600" dirty="0" err="1">
                <a:latin typeface="Nunito Sans"/>
              </a:rPr>
              <a:t>About</a:t>
            </a:r>
            <a:r>
              <a:rPr lang="es-US" sz="3600" dirty="0">
                <a:latin typeface="Nunito Sans"/>
              </a:rPr>
              <a:t> </a:t>
            </a:r>
            <a:r>
              <a:rPr lang="es-US" sz="3600" dirty="0" err="1">
                <a:latin typeface="Nunito Sans"/>
              </a:rPr>
              <a:t>This</a:t>
            </a:r>
            <a:r>
              <a:rPr lang="es-US" sz="3600" dirty="0">
                <a:latin typeface="Nunito Sans"/>
              </a:rPr>
              <a:t> Mac’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mire el número de versión para el número de sistema operativo y procesador para M1/M2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la imagen de ejemplo muestra un MacBook con la versión 11 de macOS que NO utiliza procesadores M1/M2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48E1-E903-D3CA-8EAB-8BFEA4B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062" y="3978801"/>
            <a:ext cx="11282785" cy="57277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340FC8F-D5BF-0F69-F767-C61B0ED51D32}"/>
              </a:ext>
            </a:extLst>
          </p:cNvPr>
          <p:cNvSpPr/>
          <p:nvPr/>
        </p:nvSpPr>
        <p:spPr>
          <a:xfrm>
            <a:off x="15374679" y="5763068"/>
            <a:ext cx="1616149" cy="46783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AF9890-FD06-201F-41E9-D358F5C8DE8B}"/>
              </a:ext>
            </a:extLst>
          </p:cNvPr>
          <p:cNvSpPr/>
          <p:nvPr/>
        </p:nvSpPr>
        <p:spPr>
          <a:xfrm>
            <a:off x="15374679" y="6970676"/>
            <a:ext cx="1616149" cy="46783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84B3-EDB2-5973-0819-1F172EF9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– R (macOS)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D381-16FC-4774-9FFC-5591674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51" y="2763252"/>
            <a:ext cx="14261097" cy="7658521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FA086428-1BB2-086C-81DE-0AAD3E45E650}"/>
              </a:ext>
            </a:extLst>
          </p:cNvPr>
          <p:cNvSpPr/>
          <p:nvPr/>
        </p:nvSpPr>
        <p:spPr>
          <a:xfrm>
            <a:off x="9817767" y="626726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7B66E10-D005-9D3E-8E96-4D6399086C4D}"/>
              </a:ext>
            </a:extLst>
          </p:cNvPr>
          <p:cNvSpPr/>
          <p:nvPr/>
        </p:nvSpPr>
        <p:spPr>
          <a:xfrm>
            <a:off x="9817766" y="716641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B3EAB-C24B-D95E-FD38-CE8713C69659}"/>
              </a:ext>
            </a:extLst>
          </p:cNvPr>
          <p:cNvSpPr txBox="1"/>
          <p:nvPr/>
        </p:nvSpPr>
        <p:spPr>
          <a:xfrm>
            <a:off x="18913643" y="6177012"/>
            <a:ext cx="394635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 dirty="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Haga clic aquí para </a:t>
            </a:r>
            <a:r>
              <a:rPr lang="es-MX" sz="2400" dirty="0" err="1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Macs</a:t>
            </a:r>
            <a:r>
              <a:rPr lang="es-MX" sz="2400" dirty="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 M1/M2.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730F-66F5-8215-27FB-48D65CC34369}"/>
              </a:ext>
            </a:extLst>
          </p:cNvPr>
          <p:cNvSpPr txBox="1"/>
          <p:nvPr/>
        </p:nvSpPr>
        <p:spPr>
          <a:xfrm>
            <a:off x="18913643" y="7195311"/>
            <a:ext cx="394635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Haga clic aquí para </a:t>
            </a:r>
            <a:r>
              <a:rPr lang="es-MX" sz="2400" err="1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Macs</a:t>
            </a:r>
            <a:r>
              <a:rPr lang="es-MX" sz="2400">
                <a:solidFill>
                  <a:srgbClr val="414141"/>
                </a:solidFill>
                <a:latin typeface="Open Sans Semibold"/>
                <a:ea typeface="Open Sans Semibold"/>
                <a:cs typeface="Open Sans Semibold"/>
              </a:rPr>
              <a:t> antiguas (debe ser compatible con macOS 11 o una versión más reciente).</a:t>
            </a:r>
          </a:p>
        </p:txBody>
      </p:sp>
    </p:spTree>
    <p:extLst>
      <p:ext uri="{BB962C8B-B14F-4D97-AF65-F5344CB8AC3E}">
        <p14:creationId xmlns:p14="http://schemas.microsoft.com/office/powerpoint/2010/main" val="228733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586A-76E4-FE41-BF31-A187BBAA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Sans"/>
              </a:rPr>
              <a:t>INSTALACIÓN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9CD59-A645-5480-47EF-33F6DF706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7595946" cy="6629400"/>
          </a:xfrm>
        </p:spPr>
        <p:txBody>
          <a:bodyPr lIns="91440" tIns="45720" rIns="91440" bIns="4572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Haga doble clic en el archivo que aparece en descargas (</a:t>
            </a:r>
            <a:r>
              <a:rPr lang="es-US" sz="3600" err="1">
                <a:latin typeface="Nunito Sans"/>
              </a:rPr>
              <a:t>Downloads</a:t>
            </a:r>
            <a:r>
              <a:rPr lang="es-US" sz="3600" dirty="0">
                <a:latin typeface="Nunito Sans"/>
              </a:rPr>
              <a:t>) y siga las instrucciones que aparecen en pantalla.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US" sz="3600" dirty="0">
                <a:latin typeface="Nunito Sans"/>
              </a:rPr>
              <a:t>¡Hemos terminado!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0BAB-2408-FB8B-2DF0-8E7F9AB9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7" y="2577875"/>
            <a:ext cx="8737599" cy="1905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2113B-5DA9-2123-7C75-7776E53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275" y="4831366"/>
            <a:ext cx="9144000" cy="65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372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13589</TotalTime>
  <Words>709</Words>
  <Application>Microsoft Office PowerPoint</Application>
  <PresentationFormat>Custom</PresentationFormat>
  <Paragraphs>70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Gaillardia Light Theme</vt:lpstr>
      <vt:lpstr>Módulo 1 Lección 3 – R y RStudio</vt:lpstr>
      <vt:lpstr>ANTERIORMENTE</vt:lpstr>
      <vt:lpstr>EN ESTE VÍDEO</vt:lpstr>
      <vt:lpstr>¿QUÉ ES R?</vt:lpstr>
      <vt:lpstr>¿QUÉ ES RSTUDIO?</vt:lpstr>
      <vt:lpstr>INSTALACIÓN - R</vt:lpstr>
      <vt:lpstr>INSTALACIÓN – R (macOS)</vt:lpstr>
      <vt:lpstr>INSTALACIÓN – R (macOS)</vt:lpstr>
      <vt:lpstr>INSTALACIÓN – R (macOS)</vt:lpstr>
      <vt:lpstr>INSTALACIÓN – R (Windows)</vt:lpstr>
      <vt:lpstr>INSTALACIÓN - R (Windows)</vt:lpstr>
      <vt:lpstr>INSTALACIÓN – RSTUDIO</vt:lpstr>
      <vt:lpstr>ORIENTACIÓN DE RSTUDIO</vt:lpstr>
      <vt:lpstr>“Hello World!”</vt:lpstr>
      <vt:lpstr>RESUMEN</vt:lpstr>
      <vt:lpstr>¿QUÉ SIGUE?</vt:lpstr>
      <vt:lpstr>SIGANOS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Tomasso, Maria E</cp:lastModifiedBy>
  <cp:revision>1559</cp:revision>
  <dcterms:created xsi:type="dcterms:W3CDTF">2014-09-26T10:57:37Z</dcterms:created>
  <dcterms:modified xsi:type="dcterms:W3CDTF">2023-09-27T21:33:54Z</dcterms:modified>
  <cp:category/>
</cp:coreProperties>
</file>